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7" r:id="rId2"/>
    <p:sldId id="334" r:id="rId3"/>
    <p:sldId id="315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8" r:id="rId14"/>
    <p:sldId id="329" r:id="rId15"/>
    <p:sldId id="330" r:id="rId16"/>
    <p:sldId id="331" r:id="rId17"/>
    <p:sldId id="332" r:id="rId18"/>
    <p:sldId id="335" r:id="rId19"/>
    <p:sldId id="336" r:id="rId20"/>
    <p:sldId id="337" r:id="rId21"/>
    <p:sldId id="338" r:id="rId22"/>
    <p:sldId id="339" r:id="rId23"/>
    <p:sldId id="351" r:id="rId24"/>
    <p:sldId id="352" r:id="rId25"/>
    <p:sldId id="354" r:id="rId26"/>
    <p:sldId id="355" r:id="rId27"/>
    <p:sldId id="356" r:id="rId28"/>
    <p:sldId id="340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7" r:id="rId39"/>
    <p:sldId id="358" r:id="rId40"/>
    <p:sldId id="359" r:id="rId41"/>
    <p:sldId id="360" r:id="rId42"/>
    <p:sldId id="361" r:id="rId43"/>
    <p:sldId id="362" r:id="rId44"/>
    <p:sldId id="363" r:id="rId45"/>
    <p:sldId id="364" r:id="rId46"/>
    <p:sldId id="365" r:id="rId47"/>
    <p:sldId id="369" r:id="rId48"/>
    <p:sldId id="366" r:id="rId49"/>
    <p:sldId id="368" r:id="rId50"/>
    <p:sldId id="370" r:id="rId51"/>
    <p:sldId id="371" r:id="rId52"/>
    <p:sldId id="327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118" autoAdjust="0"/>
    <p:restoredTop sz="95736" autoAdjust="0"/>
  </p:normalViewPr>
  <p:slideViewPr>
    <p:cSldViewPr>
      <p:cViewPr>
        <p:scale>
          <a:sx n="93" d="100"/>
          <a:sy n="93" d="100"/>
        </p:scale>
        <p:origin x="-564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</a:rPr>
              <a:t>Общеобразовательные учрежд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ения</a:t>
            </a:r>
            <a:r>
              <a:rPr lang="ru-RU" dirty="0" smtClean="0"/>
              <a:t>  </a:t>
            </a:r>
            <a:endParaRPr lang="ru-RU" dirty="0"/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4.5541236158945494E-2"/>
          <c:y val="2.5805301578255651E-2"/>
          <c:w val="0.82116987001444364"/>
          <c:h val="0.542414254866014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Сентябрь-декабрь 2015</c:v>
                </c:pt>
              </c:strCache>
            </c:strRef>
          </c:tx>
          <c:cat>
            <c:strRef>
              <c:f>Лист1!$A$2:$A$27</c:f>
              <c:strCache>
                <c:ptCount val="2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Билярская СОШ</c:v>
                </c:pt>
                <c:pt idx="4">
                  <c:v>Большеполянская СОШ</c:v>
                </c:pt>
                <c:pt idx="5">
                  <c:v>Большетиганская СОШ</c:v>
                </c:pt>
                <c:pt idx="6">
                  <c:v>Ерыклиннская СОШ</c:v>
                </c:pt>
                <c:pt idx="7">
                  <c:v>Краснобаранская СОШ</c:v>
                </c:pt>
                <c:pt idx="8">
                  <c:v>Куркульская СОШ</c:v>
                </c:pt>
                <c:pt idx="9">
                  <c:v>Лебединская СОШ</c:v>
                </c:pt>
                <c:pt idx="10">
                  <c:v>Левашовская СОШ</c:v>
                </c:pt>
                <c:pt idx="11">
                  <c:v>Мокрокурналинская СОШ</c:v>
                </c:pt>
                <c:pt idx="12">
                  <c:v>Подлесношенталинская ООШ</c:v>
                </c:pt>
                <c:pt idx="13">
                  <c:v>Реченская ООШ</c:v>
                </c:pt>
                <c:pt idx="14">
                  <c:v>Родниковская СОШ</c:v>
                </c:pt>
                <c:pt idx="15">
                  <c:v>Ромодановская СОШ</c:v>
                </c:pt>
                <c:pt idx="16">
                  <c:v>Сахаровская СОШ</c:v>
                </c:pt>
                <c:pt idx="17">
                  <c:v>Среднетиганская СОШ</c:v>
                </c:pt>
                <c:pt idx="18">
                  <c:v>Степношенталинская ООШ</c:v>
                </c:pt>
                <c:pt idx="19">
                  <c:v>Сухокурналинская НОШ</c:v>
                </c:pt>
                <c:pt idx="20">
                  <c:v>Чувашскомайская СОШ</c:v>
                </c:pt>
                <c:pt idx="21">
                  <c:v>Шаминская ООШ</c:v>
                </c:pt>
                <c:pt idx="22">
                  <c:v>Ялкынская СОШ</c:v>
                </c:pt>
                <c:pt idx="23">
                  <c:v>Алексеевская НОШ №4</c:v>
                </c:pt>
              </c:strCache>
            </c:strRef>
          </c:cat>
          <c:val>
            <c:numRef>
              <c:f>Лист1!$B$2:$B$27</c:f>
              <c:numCache>
                <c:formatCode>General</c:formatCode>
                <c:ptCount val="26"/>
                <c:pt idx="0">
                  <c:v>2.6</c:v>
                </c:pt>
                <c:pt idx="1">
                  <c:v>14.6</c:v>
                </c:pt>
                <c:pt idx="2">
                  <c:v>11</c:v>
                </c:pt>
                <c:pt idx="3">
                  <c:v>22.8</c:v>
                </c:pt>
                <c:pt idx="4">
                  <c:v>38.1</c:v>
                </c:pt>
                <c:pt idx="5">
                  <c:v>35</c:v>
                </c:pt>
                <c:pt idx="6">
                  <c:v>65</c:v>
                </c:pt>
                <c:pt idx="7">
                  <c:v>21.4</c:v>
                </c:pt>
                <c:pt idx="8">
                  <c:v>58.8</c:v>
                </c:pt>
                <c:pt idx="9">
                  <c:v>0</c:v>
                </c:pt>
                <c:pt idx="10">
                  <c:v>6.2</c:v>
                </c:pt>
                <c:pt idx="11">
                  <c:v>100</c:v>
                </c:pt>
                <c:pt idx="12">
                  <c:v>41.7</c:v>
                </c:pt>
                <c:pt idx="13">
                  <c:v>81.8</c:v>
                </c:pt>
                <c:pt idx="14">
                  <c:v>29</c:v>
                </c:pt>
                <c:pt idx="15">
                  <c:v>72.2</c:v>
                </c:pt>
                <c:pt idx="16">
                  <c:v>42.1</c:v>
                </c:pt>
                <c:pt idx="17">
                  <c:v>54.1</c:v>
                </c:pt>
                <c:pt idx="18">
                  <c:v>31.6</c:v>
                </c:pt>
                <c:pt idx="19">
                  <c:v>50</c:v>
                </c:pt>
                <c:pt idx="20">
                  <c:v>45</c:v>
                </c:pt>
                <c:pt idx="21">
                  <c:v>64.3</c:v>
                </c:pt>
                <c:pt idx="22">
                  <c:v>86.7</c:v>
                </c:pt>
                <c:pt idx="23">
                  <c:v>28.6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Январь-март 2016</c:v>
                </c:pt>
              </c:strCache>
            </c:strRef>
          </c:tx>
          <c:cat>
            <c:strRef>
              <c:f>Лист1!$A$2:$A$27</c:f>
              <c:strCache>
                <c:ptCount val="2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Билярская СОШ</c:v>
                </c:pt>
                <c:pt idx="4">
                  <c:v>Большеполянская СОШ</c:v>
                </c:pt>
                <c:pt idx="5">
                  <c:v>Большетиганская СОШ</c:v>
                </c:pt>
                <c:pt idx="6">
                  <c:v>Ерыклиннская СОШ</c:v>
                </c:pt>
                <c:pt idx="7">
                  <c:v>Краснобаранская СОШ</c:v>
                </c:pt>
                <c:pt idx="8">
                  <c:v>Куркульская СОШ</c:v>
                </c:pt>
                <c:pt idx="9">
                  <c:v>Лебединская СОШ</c:v>
                </c:pt>
                <c:pt idx="10">
                  <c:v>Левашовская СОШ</c:v>
                </c:pt>
                <c:pt idx="11">
                  <c:v>Мокрокурналинская СОШ</c:v>
                </c:pt>
                <c:pt idx="12">
                  <c:v>Подлесношенталинская ООШ</c:v>
                </c:pt>
                <c:pt idx="13">
                  <c:v>Реченская ООШ</c:v>
                </c:pt>
                <c:pt idx="14">
                  <c:v>Родниковская СОШ</c:v>
                </c:pt>
                <c:pt idx="15">
                  <c:v>Ромодановская СОШ</c:v>
                </c:pt>
                <c:pt idx="16">
                  <c:v>Сахаровская СОШ</c:v>
                </c:pt>
                <c:pt idx="17">
                  <c:v>Среднетиганская СОШ</c:v>
                </c:pt>
                <c:pt idx="18">
                  <c:v>Степношенталинская ООШ</c:v>
                </c:pt>
                <c:pt idx="19">
                  <c:v>Сухокурналинская НОШ</c:v>
                </c:pt>
                <c:pt idx="20">
                  <c:v>Чувашскомайская СОШ</c:v>
                </c:pt>
                <c:pt idx="21">
                  <c:v>Шаминская ООШ</c:v>
                </c:pt>
                <c:pt idx="22">
                  <c:v>Ялкынская СОШ</c:v>
                </c:pt>
                <c:pt idx="23">
                  <c:v>Алексеевская НОШ №4</c:v>
                </c:pt>
              </c:strCache>
            </c:strRef>
          </c:cat>
          <c:val>
            <c:numRef>
              <c:f>Лист1!$C$2:$C$27</c:f>
              <c:numCache>
                <c:formatCode>General</c:formatCode>
                <c:ptCount val="26"/>
                <c:pt idx="0">
                  <c:v>2.6</c:v>
                </c:pt>
                <c:pt idx="1">
                  <c:v>24.3</c:v>
                </c:pt>
                <c:pt idx="2">
                  <c:v>11</c:v>
                </c:pt>
                <c:pt idx="3">
                  <c:v>20</c:v>
                </c:pt>
                <c:pt idx="4">
                  <c:v>33.300000000000004</c:v>
                </c:pt>
                <c:pt idx="5">
                  <c:v>35</c:v>
                </c:pt>
                <c:pt idx="6">
                  <c:v>40</c:v>
                </c:pt>
                <c:pt idx="7">
                  <c:v>14.3</c:v>
                </c:pt>
                <c:pt idx="8">
                  <c:v>71.099999999999994</c:v>
                </c:pt>
                <c:pt idx="9">
                  <c:v>0</c:v>
                </c:pt>
                <c:pt idx="10">
                  <c:v>6.2</c:v>
                </c:pt>
                <c:pt idx="11">
                  <c:v>100</c:v>
                </c:pt>
                <c:pt idx="12">
                  <c:v>33.300000000000004</c:v>
                </c:pt>
                <c:pt idx="13">
                  <c:v>63.6</c:v>
                </c:pt>
                <c:pt idx="14">
                  <c:v>52</c:v>
                </c:pt>
                <c:pt idx="15">
                  <c:v>55.6</c:v>
                </c:pt>
                <c:pt idx="16">
                  <c:v>52.6</c:v>
                </c:pt>
                <c:pt idx="17">
                  <c:v>41.7</c:v>
                </c:pt>
                <c:pt idx="18">
                  <c:v>42.1</c:v>
                </c:pt>
                <c:pt idx="19">
                  <c:v>50</c:v>
                </c:pt>
                <c:pt idx="20">
                  <c:v>50</c:v>
                </c:pt>
                <c:pt idx="21">
                  <c:v>28.6</c:v>
                </c:pt>
                <c:pt idx="22">
                  <c:v>86.7</c:v>
                </c:pt>
                <c:pt idx="23">
                  <c:v>42.9</c:v>
                </c:pt>
              </c:numCache>
            </c:numRef>
          </c:val>
        </c:ser>
        <c:axId val="33940224"/>
        <c:axId val="33941760"/>
      </c:barChart>
      <c:catAx>
        <c:axId val="33940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320" b="1" i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941760"/>
        <c:crosses val="autoZero"/>
        <c:auto val="1"/>
        <c:lblAlgn val="ctr"/>
        <c:lblOffset val="100"/>
      </c:catAx>
      <c:valAx>
        <c:axId val="33941760"/>
        <c:scaling>
          <c:orientation val="minMax"/>
        </c:scaling>
        <c:axPos val="l"/>
        <c:majorGridlines/>
        <c:numFmt formatCode="General" sourceLinked="1"/>
        <c:tickLblPos val="nextTo"/>
        <c:crossAx val="33940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45139428952321"/>
          <c:y val="0.23483992063792741"/>
          <c:w val="0.12548605710476621"/>
          <c:h val="0.30718963937328164"/>
        </c:manualLayout>
      </c:layout>
      <c:txPr>
        <a:bodyPr/>
        <a:lstStyle/>
        <a:p>
          <a:pPr>
            <a:defRPr sz="1270" b="1" i="0" baseline="0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8686980056976983E-2"/>
          <c:y val="2.7146762733433659E-2"/>
          <c:w val="0.73795537540963463"/>
          <c:h val="0.6118840330872327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Сентябрь-декабрь 2015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Д/с №1 "Ромашка"</c:v>
                </c:pt>
                <c:pt idx="1">
                  <c:v>Д/с №2 "Зайчик"</c:v>
                </c:pt>
                <c:pt idx="2">
                  <c:v>Д/с №3 "Петушок"</c:v>
                </c:pt>
                <c:pt idx="3">
                  <c:v>Д/с №4 "Березка"</c:v>
                </c:pt>
                <c:pt idx="4">
                  <c:v>Д/с №5 "Солнышко"</c:v>
                </c:pt>
                <c:pt idx="5">
                  <c:v>Д/с №17 "Сказка"</c:v>
                </c:pt>
                <c:pt idx="6">
                  <c:v>Д/с №24 "Дюймовочка"</c:v>
                </c:pt>
                <c:pt idx="7">
                  <c:v>АНОШ №4</c:v>
                </c:pt>
                <c:pt idx="8">
                  <c:v>Д/с №6 "Пчелка"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2.1</c:v>
                </c:pt>
                <c:pt idx="1">
                  <c:v>27.6</c:v>
                </c:pt>
                <c:pt idx="2">
                  <c:v>9.2000000000000011</c:v>
                </c:pt>
                <c:pt idx="3">
                  <c:v>9.3000000000000007</c:v>
                </c:pt>
                <c:pt idx="4">
                  <c:v>10.5</c:v>
                </c:pt>
                <c:pt idx="5">
                  <c:v>9.2000000000000011</c:v>
                </c:pt>
                <c:pt idx="6">
                  <c:v>4.2</c:v>
                </c:pt>
                <c:pt idx="7">
                  <c:v>15.4</c:v>
                </c:pt>
                <c:pt idx="8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Январь-март 2016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Д/с №1 "Ромашка"</c:v>
                </c:pt>
                <c:pt idx="1">
                  <c:v>Д/с №2 "Зайчик"</c:v>
                </c:pt>
                <c:pt idx="2">
                  <c:v>Д/с №3 "Петушок"</c:v>
                </c:pt>
                <c:pt idx="3">
                  <c:v>Д/с №4 "Березка"</c:v>
                </c:pt>
                <c:pt idx="4">
                  <c:v>Д/с №5 "Солнышко"</c:v>
                </c:pt>
                <c:pt idx="5">
                  <c:v>Д/с №17 "Сказка"</c:v>
                </c:pt>
                <c:pt idx="6">
                  <c:v>Д/с №24 "Дюймовочка"</c:v>
                </c:pt>
                <c:pt idx="7">
                  <c:v>АНОШ №4</c:v>
                </c:pt>
                <c:pt idx="8">
                  <c:v>Д/с №6 "Пчелка"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2.1</c:v>
                </c:pt>
                <c:pt idx="1">
                  <c:v>27.6</c:v>
                </c:pt>
                <c:pt idx="2">
                  <c:v>9.2000000000000011</c:v>
                </c:pt>
                <c:pt idx="3">
                  <c:v>9.3000000000000007</c:v>
                </c:pt>
                <c:pt idx="4">
                  <c:v>10.5</c:v>
                </c:pt>
                <c:pt idx="5">
                  <c:v>12.6</c:v>
                </c:pt>
                <c:pt idx="6">
                  <c:v>4.2</c:v>
                </c:pt>
                <c:pt idx="7">
                  <c:v>12.5</c:v>
                </c:pt>
                <c:pt idx="8">
                  <c:v>20.399999999999999</c:v>
                </c:pt>
              </c:numCache>
            </c:numRef>
          </c:val>
        </c:ser>
        <c:axId val="33212288"/>
        <c:axId val="33213824"/>
      </c:barChart>
      <c:catAx>
        <c:axId val="33212288"/>
        <c:scaling>
          <c:orientation val="minMax"/>
        </c:scaling>
        <c:axPos val="b"/>
        <c:numFmt formatCode="General" sourceLinked="1"/>
        <c:tickLblPos val="low"/>
        <c:txPr>
          <a:bodyPr rot="-5400000" vert="horz"/>
          <a:lstStyle/>
          <a:p>
            <a:pPr>
              <a:defRPr sz="1540" b="1" i="0" baseline="0"/>
            </a:pPr>
            <a:endParaRPr lang="ru-RU"/>
          </a:p>
        </c:txPr>
        <c:crossAx val="33213824"/>
        <c:crosses val="autoZero"/>
        <c:auto val="1"/>
        <c:lblAlgn val="ctr"/>
        <c:lblOffset val="100"/>
      </c:catAx>
      <c:valAx>
        <c:axId val="33213824"/>
        <c:scaling>
          <c:orientation val="minMax"/>
        </c:scaling>
        <c:axPos val="l"/>
        <c:majorGridlines/>
        <c:numFmt formatCode="General" sourceLinked="1"/>
        <c:tickLblPos val="nextTo"/>
        <c:crossAx val="33212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16552822981069"/>
          <c:y val="0.33443389488014424"/>
          <c:w val="0.1853595868054895"/>
          <c:h val="0.20890551652882824"/>
        </c:manualLayout>
      </c:layout>
    </c:legend>
    <c:plotVisOnly val="1"/>
    <c:dispBlanksAs val="gap"/>
  </c:chart>
  <c:txPr>
    <a:bodyPr/>
    <a:lstStyle/>
    <a:p>
      <a:pPr>
        <a:defRPr sz="1400" baseline="0"/>
      </a:pPr>
      <a:endParaRPr lang="ru-RU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87E07A-B84A-416D-8319-93F01BBD3B06}" type="doc">
      <dgm:prSet loTypeId="urn:microsoft.com/office/officeart/2005/8/layout/vList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8A7D73-643D-4AC5-ABC8-F895519A513C}">
      <dgm:prSet phldrT="[Текст]" custT="1"/>
      <dgm:spPr/>
      <dgm:t>
        <a:bodyPr/>
        <a:lstStyle/>
        <a:p>
          <a:pPr algn="l"/>
          <a:r>
            <a:rPr lang="ru-RU" sz="1800" dirty="0" smtClean="0"/>
            <a:t>               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Приём заявлений, постановка на учёт и зачисление детей в образовательные учреждения, реализующие основную образовательную программу дошкольного образования (детские сады);</a:t>
          </a:r>
        </a:p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        Зачисление детей в общеобразовательные учреждения субъектов Российской Федерации или муниципальные общеобразовательные учреждения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C3D6555-0ABB-42AA-94E8-05C318FF6601}" type="parTrans" cxnId="{6EC8232E-7DF7-41C4-94D5-ED81A70D6A19}">
      <dgm:prSet/>
      <dgm:spPr/>
      <dgm:t>
        <a:bodyPr/>
        <a:lstStyle/>
        <a:p>
          <a:endParaRPr lang="ru-RU"/>
        </a:p>
      </dgm:t>
    </dgm:pt>
    <dgm:pt modelId="{15817ED0-4B77-4EA8-AC2F-71A66585F8AB}" type="sibTrans" cxnId="{6EC8232E-7DF7-41C4-94D5-ED81A70D6A19}">
      <dgm:prSet/>
      <dgm:spPr/>
      <dgm:t>
        <a:bodyPr/>
        <a:lstStyle/>
        <a:p>
          <a:endParaRPr lang="ru-RU"/>
        </a:p>
      </dgm:t>
    </dgm:pt>
    <dgm:pt modelId="{5CC87FE0-F754-46AF-85C7-3011D7C73AC6}">
      <dgm:prSet phldrT="[Текст]" custT="1"/>
      <dgm:spPr/>
      <dgm:t>
        <a:bodyPr/>
        <a:lstStyle/>
        <a:p>
          <a:pPr algn="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                             Предоставление информации о текущей успеваемости  учащегося, ведение электронного дневника и электронного журнала успеваемости;       </a:t>
          </a:r>
        </a:p>
        <a:p>
          <a:pPr algn="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             Предоставление информации о результатах сданных экзаменов, тестирования и иных вступительных испытаний, а также о зачислении в образовательное учреждение;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05D2431-4802-4C7E-B34C-B911ADC6F2F4}" type="parTrans" cxnId="{893143DB-448D-44CC-97C5-8FED90D9B7AB}">
      <dgm:prSet/>
      <dgm:spPr/>
      <dgm:t>
        <a:bodyPr/>
        <a:lstStyle/>
        <a:p>
          <a:endParaRPr lang="ru-RU"/>
        </a:p>
      </dgm:t>
    </dgm:pt>
    <dgm:pt modelId="{6A71E8EB-D11F-44D8-9D57-BDCDCA0365EF}" type="sibTrans" cxnId="{893143DB-448D-44CC-97C5-8FED90D9B7AB}">
      <dgm:prSet/>
      <dgm:spPr/>
      <dgm:t>
        <a:bodyPr/>
        <a:lstStyle/>
        <a:p>
          <a:endParaRPr lang="ru-RU"/>
        </a:p>
      </dgm:t>
    </dgm:pt>
    <dgm:pt modelId="{06712797-A714-4FF1-A9F7-22E4FD27A1C5}">
      <dgm:prSet phldrT="[Текст]" custT="1"/>
      <dgm:spPr/>
      <dgm:t>
        <a:bodyPr/>
        <a:lstStyle/>
        <a:p>
          <a:pPr algn="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            Предоставление информации об образовательных программах и учебных планах, рабочих программах учебных курсов , предметов, дисциплин (модулей), годовых календарных учебных графиках.</a:t>
          </a:r>
          <a:endParaRPr lang="ru-RU" sz="1600" dirty="0"/>
        </a:p>
      </dgm:t>
    </dgm:pt>
    <dgm:pt modelId="{8BD0C150-C2A0-4B98-956F-8291723EDDD8}" type="parTrans" cxnId="{DB8FFD19-F1FB-408C-B155-96BD3138D2D3}">
      <dgm:prSet/>
      <dgm:spPr/>
      <dgm:t>
        <a:bodyPr/>
        <a:lstStyle/>
        <a:p>
          <a:endParaRPr lang="ru-RU"/>
        </a:p>
      </dgm:t>
    </dgm:pt>
    <dgm:pt modelId="{E6EA645C-35E2-42CB-BAE8-56909304C2A9}" type="sibTrans" cxnId="{DB8FFD19-F1FB-408C-B155-96BD3138D2D3}">
      <dgm:prSet/>
      <dgm:spPr/>
      <dgm:t>
        <a:bodyPr/>
        <a:lstStyle/>
        <a:p>
          <a:endParaRPr lang="ru-RU"/>
        </a:p>
      </dgm:t>
    </dgm:pt>
    <dgm:pt modelId="{B349C5B4-FC25-4CA3-82A7-1B425E7FE718}" type="pres">
      <dgm:prSet presAssocID="{2D87E07A-B84A-416D-8319-93F01BBD3B0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540252-DD0E-48AF-83E6-6EA4BE355100}" type="pres">
      <dgm:prSet presAssocID="{298A7D73-643D-4AC5-ABC8-F895519A513C}" presName="comp" presStyleCnt="0"/>
      <dgm:spPr/>
      <dgm:t>
        <a:bodyPr/>
        <a:lstStyle/>
        <a:p>
          <a:endParaRPr lang="ru-RU"/>
        </a:p>
      </dgm:t>
    </dgm:pt>
    <dgm:pt modelId="{D651C5A0-4B2B-405D-A569-7318ECFF6B7D}" type="pres">
      <dgm:prSet presAssocID="{298A7D73-643D-4AC5-ABC8-F895519A513C}" presName="box" presStyleLbl="node1" presStyleIdx="0" presStyleCnt="3" custScaleX="93490"/>
      <dgm:spPr/>
      <dgm:t>
        <a:bodyPr/>
        <a:lstStyle/>
        <a:p>
          <a:endParaRPr lang="ru-RU"/>
        </a:p>
      </dgm:t>
    </dgm:pt>
    <dgm:pt modelId="{01A62275-795D-4A00-9FE8-791AF16122D7}" type="pres">
      <dgm:prSet presAssocID="{298A7D73-643D-4AC5-ABC8-F895519A513C}" presName="img" presStyleLbl="fgImgPlace1" presStyleIdx="0" presStyleCnt="3" custScaleX="123858" custScaleY="117697" custLinFactNeighborX="-8288" custLinFactNeighborY="-365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585F714-36DB-4EA1-8F64-E9DF4BB2A006}" type="pres">
      <dgm:prSet presAssocID="{298A7D73-643D-4AC5-ABC8-F895519A513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24D1B-54F9-49FC-97D4-84B1C9C4D3CA}" type="pres">
      <dgm:prSet presAssocID="{15817ED0-4B77-4EA8-AC2F-71A66585F8AB}" presName="spacer" presStyleCnt="0"/>
      <dgm:spPr/>
      <dgm:t>
        <a:bodyPr/>
        <a:lstStyle/>
        <a:p>
          <a:endParaRPr lang="ru-RU"/>
        </a:p>
      </dgm:t>
    </dgm:pt>
    <dgm:pt modelId="{954499B6-8D0A-4DD2-B65D-16E360654F35}" type="pres">
      <dgm:prSet presAssocID="{5CC87FE0-F754-46AF-85C7-3011D7C73AC6}" presName="comp" presStyleCnt="0"/>
      <dgm:spPr/>
      <dgm:t>
        <a:bodyPr/>
        <a:lstStyle/>
        <a:p>
          <a:endParaRPr lang="ru-RU"/>
        </a:p>
      </dgm:t>
    </dgm:pt>
    <dgm:pt modelId="{7BB17876-03EC-4FA8-BA21-56B3213847EC}" type="pres">
      <dgm:prSet presAssocID="{5CC87FE0-F754-46AF-85C7-3011D7C73AC6}" presName="box" presStyleLbl="node1" presStyleIdx="1" presStyleCnt="3" custLinFactNeighborX="-2548" custLinFactNeighborY="-1456"/>
      <dgm:spPr/>
      <dgm:t>
        <a:bodyPr/>
        <a:lstStyle/>
        <a:p>
          <a:endParaRPr lang="ru-RU"/>
        </a:p>
      </dgm:t>
    </dgm:pt>
    <dgm:pt modelId="{F7530C26-478A-4FFE-B3FC-88BDEDAC0534}" type="pres">
      <dgm:prSet presAssocID="{5CC87FE0-F754-46AF-85C7-3011D7C73AC6}" presName="img" presStyleLbl="fgImgPlace1" presStyleIdx="1" presStyleCnt="3" custScaleX="122550" custScaleY="124854" custLinFactNeighborX="-3709" custLinFactNeighborY="-28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510C008-10AE-49F8-A42F-BFC7FF7A784D}" type="pres">
      <dgm:prSet presAssocID="{5CC87FE0-F754-46AF-85C7-3011D7C73AC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F04A51-DB88-4967-B0CF-9A2F17543AEB}" type="pres">
      <dgm:prSet presAssocID="{6A71E8EB-D11F-44D8-9D57-BDCDCA0365EF}" presName="spacer" presStyleCnt="0"/>
      <dgm:spPr/>
      <dgm:t>
        <a:bodyPr/>
        <a:lstStyle/>
        <a:p>
          <a:endParaRPr lang="ru-RU"/>
        </a:p>
      </dgm:t>
    </dgm:pt>
    <dgm:pt modelId="{0125BD2F-3233-47B9-99FE-5FBFEA5125D2}" type="pres">
      <dgm:prSet presAssocID="{06712797-A714-4FF1-A9F7-22E4FD27A1C5}" presName="comp" presStyleCnt="0"/>
      <dgm:spPr/>
      <dgm:t>
        <a:bodyPr/>
        <a:lstStyle/>
        <a:p>
          <a:endParaRPr lang="ru-RU"/>
        </a:p>
      </dgm:t>
    </dgm:pt>
    <dgm:pt modelId="{623D4EEC-7590-4B36-9154-C46E06D49500}" type="pres">
      <dgm:prSet presAssocID="{06712797-A714-4FF1-A9F7-22E4FD27A1C5}" presName="box" presStyleLbl="node1" presStyleIdx="2" presStyleCnt="3" custScaleX="97714"/>
      <dgm:spPr/>
      <dgm:t>
        <a:bodyPr/>
        <a:lstStyle/>
        <a:p>
          <a:endParaRPr lang="ru-RU"/>
        </a:p>
      </dgm:t>
    </dgm:pt>
    <dgm:pt modelId="{EFF742A6-92B9-464F-B3C9-A38FDE94B4E2}" type="pres">
      <dgm:prSet presAssocID="{06712797-A714-4FF1-A9F7-22E4FD27A1C5}" presName="img" presStyleLbl="fgImgPlace1" presStyleIdx="2" presStyleCnt="3" custScaleX="124164" custScaleY="138534" custLinFactNeighborX="-2931" custLinFactNeighborY="-364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4D26FEA-FECB-4B68-A4C3-2DD17EE1ABFE}" type="pres">
      <dgm:prSet presAssocID="{06712797-A714-4FF1-A9F7-22E4FD27A1C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D70505-8CD8-4862-B77B-58E115A108DA}" type="presOf" srcId="{06712797-A714-4FF1-A9F7-22E4FD27A1C5}" destId="{A4D26FEA-FECB-4B68-A4C3-2DD17EE1ABFE}" srcOrd="1" destOrd="0" presId="urn:microsoft.com/office/officeart/2005/8/layout/vList4"/>
    <dgm:cxn modelId="{DB8FFD19-F1FB-408C-B155-96BD3138D2D3}" srcId="{2D87E07A-B84A-416D-8319-93F01BBD3B06}" destId="{06712797-A714-4FF1-A9F7-22E4FD27A1C5}" srcOrd="2" destOrd="0" parTransId="{8BD0C150-C2A0-4B98-956F-8291723EDDD8}" sibTransId="{E6EA645C-35E2-42CB-BAE8-56909304C2A9}"/>
    <dgm:cxn modelId="{893143DB-448D-44CC-97C5-8FED90D9B7AB}" srcId="{2D87E07A-B84A-416D-8319-93F01BBD3B06}" destId="{5CC87FE0-F754-46AF-85C7-3011D7C73AC6}" srcOrd="1" destOrd="0" parTransId="{605D2431-4802-4C7E-B34C-B911ADC6F2F4}" sibTransId="{6A71E8EB-D11F-44D8-9D57-BDCDCA0365EF}"/>
    <dgm:cxn modelId="{E949EDD6-E1F2-40E5-9497-B8246245FBE5}" type="presOf" srcId="{298A7D73-643D-4AC5-ABC8-F895519A513C}" destId="{A585F714-36DB-4EA1-8F64-E9DF4BB2A006}" srcOrd="1" destOrd="0" presId="urn:microsoft.com/office/officeart/2005/8/layout/vList4"/>
    <dgm:cxn modelId="{1BCC0646-9643-48F3-AD19-E61BAD7B9A20}" type="presOf" srcId="{298A7D73-643D-4AC5-ABC8-F895519A513C}" destId="{D651C5A0-4B2B-405D-A569-7318ECFF6B7D}" srcOrd="0" destOrd="0" presId="urn:microsoft.com/office/officeart/2005/8/layout/vList4"/>
    <dgm:cxn modelId="{8AE0F559-8F6E-4684-B6C5-04174E646C1E}" type="presOf" srcId="{06712797-A714-4FF1-A9F7-22E4FD27A1C5}" destId="{623D4EEC-7590-4B36-9154-C46E06D49500}" srcOrd="0" destOrd="0" presId="urn:microsoft.com/office/officeart/2005/8/layout/vList4"/>
    <dgm:cxn modelId="{F0C2CED2-7E53-445E-AA5E-3EC2FB77BFDC}" type="presOf" srcId="{5CC87FE0-F754-46AF-85C7-3011D7C73AC6}" destId="{7BB17876-03EC-4FA8-BA21-56B3213847EC}" srcOrd="0" destOrd="0" presId="urn:microsoft.com/office/officeart/2005/8/layout/vList4"/>
    <dgm:cxn modelId="{59B63883-4A98-49A9-94BD-1A091493A0E8}" type="presOf" srcId="{2D87E07A-B84A-416D-8319-93F01BBD3B06}" destId="{B349C5B4-FC25-4CA3-82A7-1B425E7FE718}" srcOrd="0" destOrd="0" presId="urn:microsoft.com/office/officeart/2005/8/layout/vList4"/>
    <dgm:cxn modelId="{39C45197-62B7-47FC-9993-E274212D0A06}" type="presOf" srcId="{5CC87FE0-F754-46AF-85C7-3011D7C73AC6}" destId="{A510C008-10AE-49F8-A42F-BFC7FF7A784D}" srcOrd="1" destOrd="0" presId="urn:microsoft.com/office/officeart/2005/8/layout/vList4"/>
    <dgm:cxn modelId="{6EC8232E-7DF7-41C4-94D5-ED81A70D6A19}" srcId="{2D87E07A-B84A-416D-8319-93F01BBD3B06}" destId="{298A7D73-643D-4AC5-ABC8-F895519A513C}" srcOrd="0" destOrd="0" parTransId="{BC3D6555-0ABB-42AA-94E8-05C318FF6601}" sibTransId="{15817ED0-4B77-4EA8-AC2F-71A66585F8AB}"/>
    <dgm:cxn modelId="{D12B144F-AAC7-4823-A4EE-2B9F82658D85}" type="presParOf" srcId="{B349C5B4-FC25-4CA3-82A7-1B425E7FE718}" destId="{52540252-DD0E-48AF-83E6-6EA4BE355100}" srcOrd="0" destOrd="0" presId="urn:microsoft.com/office/officeart/2005/8/layout/vList4"/>
    <dgm:cxn modelId="{D9B98E19-4AC3-47E8-A40E-05492C596215}" type="presParOf" srcId="{52540252-DD0E-48AF-83E6-6EA4BE355100}" destId="{D651C5A0-4B2B-405D-A569-7318ECFF6B7D}" srcOrd="0" destOrd="0" presId="urn:microsoft.com/office/officeart/2005/8/layout/vList4"/>
    <dgm:cxn modelId="{E63CA118-BEC9-4E59-AC5F-32B2A198671F}" type="presParOf" srcId="{52540252-DD0E-48AF-83E6-6EA4BE355100}" destId="{01A62275-795D-4A00-9FE8-791AF16122D7}" srcOrd="1" destOrd="0" presId="urn:microsoft.com/office/officeart/2005/8/layout/vList4"/>
    <dgm:cxn modelId="{DAD78A62-1532-4737-A9D0-C6DB4A249DD9}" type="presParOf" srcId="{52540252-DD0E-48AF-83E6-6EA4BE355100}" destId="{A585F714-36DB-4EA1-8F64-E9DF4BB2A006}" srcOrd="2" destOrd="0" presId="urn:microsoft.com/office/officeart/2005/8/layout/vList4"/>
    <dgm:cxn modelId="{2436EE85-3888-48BB-B42E-C01D180AF2CA}" type="presParOf" srcId="{B349C5B4-FC25-4CA3-82A7-1B425E7FE718}" destId="{7ED24D1B-54F9-49FC-97D4-84B1C9C4D3CA}" srcOrd="1" destOrd="0" presId="urn:microsoft.com/office/officeart/2005/8/layout/vList4"/>
    <dgm:cxn modelId="{17AE11CB-F1AC-4FDE-9F95-3309657E06EC}" type="presParOf" srcId="{B349C5B4-FC25-4CA3-82A7-1B425E7FE718}" destId="{954499B6-8D0A-4DD2-B65D-16E360654F35}" srcOrd="2" destOrd="0" presId="urn:microsoft.com/office/officeart/2005/8/layout/vList4"/>
    <dgm:cxn modelId="{78452C96-FE94-4321-83B3-FC9DE8545817}" type="presParOf" srcId="{954499B6-8D0A-4DD2-B65D-16E360654F35}" destId="{7BB17876-03EC-4FA8-BA21-56B3213847EC}" srcOrd="0" destOrd="0" presId="urn:microsoft.com/office/officeart/2005/8/layout/vList4"/>
    <dgm:cxn modelId="{64942172-4A13-4CC9-A9C5-13D461E38C6B}" type="presParOf" srcId="{954499B6-8D0A-4DD2-B65D-16E360654F35}" destId="{F7530C26-478A-4FFE-B3FC-88BDEDAC0534}" srcOrd="1" destOrd="0" presId="urn:microsoft.com/office/officeart/2005/8/layout/vList4"/>
    <dgm:cxn modelId="{AD443C31-4E28-4037-B4AC-8EA1EF190A09}" type="presParOf" srcId="{954499B6-8D0A-4DD2-B65D-16E360654F35}" destId="{A510C008-10AE-49F8-A42F-BFC7FF7A784D}" srcOrd="2" destOrd="0" presId="urn:microsoft.com/office/officeart/2005/8/layout/vList4"/>
    <dgm:cxn modelId="{4A3B1201-0B39-4035-A3AE-E1C77EE94F85}" type="presParOf" srcId="{B349C5B4-FC25-4CA3-82A7-1B425E7FE718}" destId="{59F04A51-DB88-4967-B0CF-9A2F17543AEB}" srcOrd="3" destOrd="0" presId="urn:microsoft.com/office/officeart/2005/8/layout/vList4"/>
    <dgm:cxn modelId="{5B0A2949-882D-4D78-8CCE-5AC54DBD66B7}" type="presParOf" srcId="{B349C5B4-FC25-4CA3-82A7-1B425E7FE718}" destId="{0125BD2F-3233-47B9-99FE-5FBFEA5125D2}" srcOrd="4" destOrd="0" presId="urn:microsoft.com/office/officeart/2005/8/layout/vList4"/>
    <dgm:cxn modelId="{4CF83B29-1FFC-4139-9359-119D02800024}" type="presParOf" srcId="{0125BD2F-3233-47B9-99FE-5FBFEA5125D2}" destId="{623D4EEC-7590-4B36-9154-C46E06D49500}" srcOrd="0" destOrd="0" presId="urn:microsoft.com/office/officeart/2005/8/layout/vList4"/>
    <dgm:cxn modelId="{EED6383F-4184-4179-ABF8-C6557EFC9794}" type="presParOf" srcId="{0125BD2F-3233-47B9-99FE-5FBFEA5125D2}" destId="{EFF742A6-92B9-464F-B3C9-A38FDE94B4E2}" srcOrd="1" destOrd="0" presId="urn:microsoft.com/office/officeart/2005/8/layout/vList4"/>
    <dgm:cxn modelId="{5A694945-8941-46A1-8A2A-8E1C613EBA9F}" type="presParOf" srcId="{0125BD2F-3233-47B9-99FE-5FBFEA5125D2}" destId="{A4D26FEA-FECB-4B68-A4C3-2DD17EE1ABFE}" srcOrd="2" destOrd="0" presId="urn:microsoft.com/office/officeart/2005/8/layout/vList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332B4-3914-4CA0-858F-EEEFA581BDE2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7DAC3-4340-47BD-A128-8EECAC4C6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32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7DAC3-4340-47BD-A128-8EECAC4C6B9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AB27D1-81F8-4BDF-B4B4-C6F184B011E9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B34C1D-CEAF-4C5B-9F06-455E257DA9B4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3B1346-523E-4F1C-998F-2C8D38DA7C55}" type="slidenum">
              <a:rPr lang="ru-RU" altLang="ru-RU" smtClean="0"/>
              <a:pPr/>
              <a:t>31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58DD88-0454-404D-AC09-25C2725F1587}" type="slidenum">
              <a:rPr lang="ru-RU" altLang="ru-RU" smtClean="0"/>
              <a:pPr/>
              <a:t>33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4A93DC-FA39-40D6-B4E1-1879DBAEDBE2}" type="slidenum">
              <a:rPr lang="ru-RU" altLang="ru-RU" smtClean="0"/>
              <a:pPr/>
              <a:t>34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B01BFA-F8EE-46FB-8F87-590D2F0A50D4}" type="slidenum">
              <a:rPr lang="ru-RU" altLang="ru-RU" smtClean="0"/>
              <a:pPr/>
              <a:t>35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AE822A2-BBC0-43A7-9B66-8E85FFC98116}" type="slidenum">
              <a:rPr lang="ru-RU" altLang="ru-RU" smtClean="0"/>
              <a:pPr/>
              <a:t>36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5295D3-C704-49A8-A3E1-279ED0980837}" type="slidenum">
              <a:rPr lang="ru-RU" altLang="ru-RU" smtClean="0"/>
              <a:pPr/>
              <a:t>37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tatar.ru/alekseevo/sch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du.tatar.ru/alekseevo/sch2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483768" y="6402291"/>
            <a:ext cx="6616452" cy="38404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Отдел образования  Алексеевского муниципального района</a:t>
            </a:r>
            <a:endParaRPr lang="ru-RU" dirty="0"/>
          </a:p>
        </p:txBody>
      </p:sp>
      <p:pic>
        <p:nvPicPr>
          <p:cNvPr id="3" name="Рисунок 2" descr="Screensh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21859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928662" y="142852"/>
          <a:ext cx="807249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Рисунок2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207021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Содержимое 9" descr="Рисунок3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260648"/>
            <a:ext cx="4104456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7756116"/>
              </p:ext>
            </p:extLst>
          </p:nvPr>
        </p:nvGraphicFramePr>
        <p:xfrm>
          <a:off x="107502" y="460462"/>
          <a:ext cx="8928995" cy="6344412"/>
        </p:xfrm>
        <a:graphic>
          <a:graphicData uri="http://schemas.openxmlformats.org/drawingml/2006/table">
            <a:tbl>
              <a:tblPr/>
              <a:tblGrid>
                <a:gridCol w="288034"/>
                <a:gridCol w="2263107"/>
                <a:gridCol w="905245"/>
                <a:gridCol w="1552701"/>
                <a:gridCol w="943235"/>
                <a:gridCol w="1016462"/>
                <a:gridCol w="1016462"/>
                <a:gridCol w="943749"/>
              </a:tblGrid>
              <a:tr h="17074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  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п\п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педагогических работников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Регистрация на портале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uslugi.tatarstan.ru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(количество / %)   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услуг через портал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ч\з Сбербанк Онлайн (количество / %)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3"/>
                        </a:rPr>
                        <a:t>МБОУ Алексеевская СОШ №1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/ 39,5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26,3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2,6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2,6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21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4"/>
                        </a:rPr>
                        <a:t>МБОУ «Алексеевская СОШ  №2 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 / 97,6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14,6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24,3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/ 68,3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Алексеевская СОШ №3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/ 41,7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11,1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11,1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11,1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«Билярская СОШ»</a:t>
                      </a:r>
                      <a:endParaRPr lang="ru-RU" sz="10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 / 100 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5,7 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22,8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20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en-GB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71,4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Большеполянская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/ 95,2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61,9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38,1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33,3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/ 66,7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Большетиганская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35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35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Ерыклинская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/ 75 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/ 75 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65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Краснобаранская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92,9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/ 21,4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14,3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/ 21.4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15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Куркульская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17/100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17/100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10/58,8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12/71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2/11,7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Лебединская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16/100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15/93,75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Левашовская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/ 87,5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12,5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6,2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6,2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43,4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Мокрокурналинская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/ 100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/ 100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/ 100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/ 100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12/57</a:t>
                      </a:r>
                      <a:endParaRPr lang="ru-RU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Подлесношенталинская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41,7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33,3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8,3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Реченская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72,73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81,8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63,6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18,1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Родниковская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17/100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17/100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6/29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9/52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 41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Ромодановская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/ 100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72,2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55,6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22,2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Сахаровская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42,1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52,6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Среднетиганская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/ 95,8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/ 95,8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54,1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41,7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7/29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Степношенталинская ООШ</a:t>
                      </a:r>
                      <a:endParaRPr lang="ru-RU" sz="10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20/100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20/100</a:t>
                      </a:r>
                      <a:endParaRPr lang="ru-RU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31,6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42,1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5/25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Сухокурналинская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НОШ»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50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50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Чувашскомайнская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/100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45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/ 50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/ 25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 «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Шаминская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ООШ»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64,3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28,6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МОУ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Ялкынская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86,7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86,7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/ 86,7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2/13,3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«Алексеевская НОШ №4»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21/ 100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28,6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42,9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/ 52,9</a:t>
                      </a:r>
                      <a:endParaRPr lang="ru-RU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738" marR="35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( ОУ)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(ДОУ)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18" y="692695"/>
          <a:ext cx="8712969" cy="5976286"/>
        </p:xfrm>
        <a:graphic>
          <a:graphicData uri="http://schemas.openxmlformats.org/drawingml/2006/table">
            <a:tbl>
              <a:tblPr/>
              <a:tblGrid>
                <a:gridCol w="360042"/>
                <a:gridCol w="2304256"/>
                <a:gridCol w="936104"/>
                <a:gridCol w="1296144"/>
                <a:gridCol w="1008112"/>
                <a:gridCol w="1080120"/>
                <a:gridCol w="936104"/>
                <a:gridCol w="792087"/>
              </a:tblGrid>
              <a:tr h="6581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 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п\п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работников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Регистрация на портале uslugi.tatarstan.ru (количество / %)  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Оплата услуг через портал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ч\з Сбербанк Онлайн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Алексеевский детский сад №1 «Ромашка»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/ 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47,06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/ 47,06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35,3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23,5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Алексеевский детский сад №2 «Зайчик»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90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90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90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/ 90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Алексеевский детский сад №3 «Петушок»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Алексеевский детский сад №4 «Березка»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2/13,5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2/13,5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13/86,6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Алексеевский детский сад №5 «Солнышко»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5,56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5,56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5,56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612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«Центр развития ребенка- детский сад №6 «Пчелка»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20/77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20/77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7/27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5/19,23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5/19,3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Лебяжинский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№24 "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Дюймовочка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3/27,2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2/18,1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1/9,1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3/27,2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612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«Алексеевская начальная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школа-детский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сад №4»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/100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16,7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Билярский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 17 "Сказка"   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16,7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8,3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/ 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(ДОУ)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692699"/>
          <a:ext cx="8640960" cy="57993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142"/>
                <a:gridCol w="2416540"/>
                <a:gridCol w="951970"/>
                <a:gridCol w="1171022"/>
                <a:gridCol w="976921"/>
                <a:gridCol w="1030173"/>
                <a:gridCol w="1008112"/>
                <a:gridCol w="720080"/>
              </a:tblGrid>
              <a:tr h="6681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 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п\п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работников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Регистрация на портале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uslugi.tatarstan.ru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(количество / %)  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Оплата услуг через портал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ч\з Сбербанк Онлайн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Большеполянский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№22 "Радуга"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Большетиганский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№9 "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Кубелек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3/50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3/50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2/33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2/33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7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Базяковский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№30 "Золотой ключик"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1/33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1/33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Войкинский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№20 "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Чебурашка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Ерыклинский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№6 "Сказка"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Краснобаранский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№26 "Теремок"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66,7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Куркульский детский сад №8 "Березка"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1/100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1/100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Лебединский детский сад № 18 "Чайка"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 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1/50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7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Левашевский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детский сад №31 "Колобок"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/ 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086" marR="400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(ДОУ)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620685"/>
          <a:ext cx="8496945" cy="6154099"/>
        </p:xfrm>
        <a:graphic>
          <a:graphicData uri="http://schemas.openxmlformats.org/drawingml/2006/table">
            <a:tbl>
              <a:tblPr/>
              <a:tblGrid>
                <a:gridCol w="288032"/>
                <a:gridCol w="2725122"/>
                <a:gridCol w="869542"/>
                <a:gridCol w="928143"/>
                <a:gridCol w="964058"/>
                <a:gridCol w="1124735"/>
                <a:gridCol w="1001865"/>
                <a:gridCol w="595448"/>
              </a:tblGrid>
              <a:tr h="42577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 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п\п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Образовательное учреждение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работников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Регистрация на портале uslugi.tatarstan.ru (количество / %)   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Привязка к учетной записи ЕСИА  (количество / %) 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Оплата услуг через портал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Оплата ч\з Сбербанк Онлайн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Сентябрь-декабрь 2015          (количество / %) 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Январь-март 2016 (количество / %)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Мокрокурналинский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16 "Колосок" 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Масловский детский сад №27 "Василек"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Новоспасский детский сад №32 "Колокольчик"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Подлесношенталинский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№10 "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Лейсан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 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/100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/25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/ 25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Реченский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25 "Светлячок"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61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Родниковский детский сад № </a:t>
                      </a:r>
                      <a:r>
                        <a:rPr lang="ru-RU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4/50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2/25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Ромодановский.детский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сад № 21 "Родничок"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2/50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/ 25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/75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Сахаровский детский сад № 33 "Солнышко"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 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Среднетиганский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11 "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Лейсан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/33,3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Степношенталинский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15 "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Йолдыз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Чувашскомайнский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№12 "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Аленушка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 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Шаминский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14 "Ромашка"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1/50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Ялкынский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детский сад № 29 "Росинка"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1/33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«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Сухокурналинская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начальная  </a:t>
                      </a:r>
                      <a:r>
                        <a:rPr lang="ru-RU" sz="10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школа-детский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сад»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854" marR="398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(Родители)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836711"/>
          <a:ext cx="8784976" cy="56576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378661"/>
                <a:gridCol w="2285635"/>
                <a:gridCol w="1008112"/>
                <a:gridCol w="1301510"/>
                <a:gridCol w="996738"/>
                <a:gridCol w="1027544"/>
                <a:gridCol w="1042286"/>
                <a:gridCol w="744490"/>
              </a:tblGrid>
              <a:tr h="65160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   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(родителей)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Регистрация на портале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uslugi.tatarstan.ru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(количество / %)  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Оплата услуг через портал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43" marR="4024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Оплата ч/з Сбербанк Онлайн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8002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Алексеевский детский сад №1 «Ромашка»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33 / 23,2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29 / 20,4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 / 2,1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 / 2,1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6 / 4,2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Алексеевский детский сад №2 «Зайчик»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16 /27,6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16 /27,6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16 /27,6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16 /27,6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Алексеевский детский сад №3 «Петушок»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141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20/14,2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20/14,2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13/9,2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13/9,2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10/7,1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Алексеевский детский сад №4 «Березка»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10/9,25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10/9,25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10/9,25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10/9,25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6/5,5%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Алексеевский детский сад №5 «Солнышко»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22 / 15,3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22 / 15,3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15 / 10,5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15/ 10,5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7 /4,8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Лебяжинский детский сад №24 "Дюймовочка"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14/29,7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2/4,2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2/4,2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2/4,2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7/14,8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Билярский детский сад № 17 "Сказка"   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17 / 19,5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 / 11,5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8 / 9,2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11 / 12,6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«Алексеевская начальная  школа-детский сад №4»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51 / 49,1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37 / 35,6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16 / 15,4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13 / 12,5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26 / 25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62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«Центр развития ребенка- детский сад №6 «Пчелка»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59/31,72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59/31,72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35/18,81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38/20,43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15/8,0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(Родители)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690010"/>
          <a:ext cx="8712967" cy="60202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366092"/>
                <a:gridCol w="2082180"/>
                <a:gridCol w="1152128"/>
                <a:gridCol w="1224136"/>
                <a:gridCol w="1080120"/>
                <a:gridCol w="1170388"/>
                <a:gridCol w="917844"/>
                <a:gridCol w="720079"/>
              </a:tblGrid>
              <a:tr h="4995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№    </a:t>
                      </a:r>
                      <a:r>
                        <a:rPr lang="ru-RU" sz="1050" b="1" dirty="0" err="1"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(родителей)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Регистрация на портале uslugi.tatarstan.ru (количество / %)  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itchFamily="18" charset="0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1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Оплата услуг через портал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43" marR="4024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Оплата ч/з Сбербанк Онлайн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721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50" b="1" dirty="0" err="1">
                          <a:latin typeface="Times New Roman" pitchFamily="18" charset="0"/>
                          <a:cs typeface="Times New Roman" pitchFamily="18" charset="0"/>
                        </a:rPr>
                        <a:t>Большеполянский</a:t>
                      </a: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 детский сад №22 "Радуга" 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7 / 46,7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6 / 40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 / 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 / 33,3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13 / 86,7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Большетиганский детский сад №9 "Кубелек"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Базяковский детский сад №30 "Золотой ключик"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Войкинский детский сад №20 "Чебурашка"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 / 50 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 / 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 /25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 /25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 Ерыклинский детский сад №6 "Сказка"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 Краснобаранский детский сад №26 "Теремок"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5 / 62,5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 / 37,5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Куркульский детский сад №8 "Березка"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 Лебединский детский сад № 18 "Чайка"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2/14,3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2/14,3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2/14,3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2/14,3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2/ 14,3 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 Левашевский детский сад №31 "Колобок"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4/36,4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3/27,3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1/9,1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1/9,1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2/18,2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 Мокрокурналинский детский сад № 16 "Колосок" 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3/9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3/9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3/9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3/9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29/91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  Масловский детский сад №27 "Василек" 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1/16,6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1/16,6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1/16,6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cs typeface="Times New Roman" pitchFamily="18" charset="0"/>
                        </a:rPr>
                        <a:t> Новоспасский детский сад №32 "Колокольчик" </a:t>
                      </a:r>
                      <a:endParaRPr lang="ru-RU" sz="105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365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50" b="1" dirty="0" err="1">
                          <a:latin typeface="Times New Roman" pitchFamily="18" charset="0"/>
                          <a:cs typeface="Times New Roman" pitchFamily="18" charset="0"/>
                        </a:rPr>
                        <a:t>Подлесношенталинский</a:t>
                      </a: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 детский сад №10 "</a:t>
                      </a:r>
                      <a:r>
                        <a:rPr lang="ru-RU" sz="1050" b="1" dirty="0" err="1">
                          <a:latin typeface="Times New Roman" pitchFamily="18" charset="0"/>
                          <a:cs typeface="Times New Roman" pitchFamily="18" charset="0"/>
                        </a:rPr>
                        <a:t>Лейсан</a:t>
                      </a:r>
                      <a:r>
                        <a:rPr lang="ru-RU" sz="1050" b="1" dirty="0">
                          <a:latin typeface="Times New Roman" pitchFamily="18" charset="0"/>
                          <a:cs typeface="Times New Roman" pitchFamily="18" charset="0"/>
                        </a:rPr>
                        <a:t>"  </a:t>
                      </a:r>
                      <a:endParaRPr lang="ru-RU" sz="105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 /100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 / 60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 / 60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1/ 20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оплате услуг   на Портале государственных и муниципальных услуг Республики Татарстан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uslugi.tatarstan.ru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(Родители)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692692"/>
          <a:ext cx="8496944" cy="60490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360040"/>
                <a:gridCol w="2448272"/>
                <a:gridCol w="936104"/>
                <a:gridCol w="1066423"/>
                <a:gridCol w="964058"/>
                <a:gridCol w="1124734"/>
                <a:gridCol w="1001865"/>
                <a:gridCol w="595448"/>
              </a:tblGrid>
              <a:tr h="5809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   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(родителей)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Регистрация на портале uslugi.tatarstan.ru (количество / %)  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Привязка к учетной записи ЕСИА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Оплата услуг через портал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43" marR="4024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Оплата ч/з Сбербанк Онлайн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7134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Сентябрь-декабрь 2015          (количество / %)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Январь-март 2016 (количество / %)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 Реченский детский сад № 25 "Светлячок"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7/50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7/50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3/21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3/21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1/17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825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 Родниковский детский сад № 19 "Колобок" и филиал Тиганбулакский детский сад №23 «Солнышко»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5/45,5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5/45.5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1/9,1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1/9,1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 /27,3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Ромодановский.детский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сад № 21 "Родничок"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7/58,3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 / 41,7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 /50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 /50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/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 Сахаровский детский сад № 33 "Солнышко"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6/28,5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6/28,5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3/14,2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3/14,2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1/4,7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Среднетиганский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детский сад № 11 "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Лейсан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11/ 61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5/27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10/56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10/56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Степношенталинский детский сад № 15 "Йолдыз"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24/21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1/5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1/5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  Чувашскомайнский детский сад №12 "Аленушка"  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3/18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3/18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4/24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3/18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1/6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Шаминский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детский сад № 14 "Ромашка"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6\100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5\83.33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6\100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6\100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Ялкынский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детский сад № 29 "Росинка"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3 /37,5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 / 37,5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 /37,5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cs typeface="Times New Roman" pitchFamily="18" charset="0"/>
                        </a:rPr>
                        <a:t>3 37,5</a:t>
                      </a:r>
                      <a:endParaRPr lang="ru-RU" sz="12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4 /50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</a:tr>
              <a:tr h="412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 «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Сухокурналинская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начальная  </a:t>
                      </a:r>
                      <a:r>
                        <a:rPr lang="ru-RU"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школа-детский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сад»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 / 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 / 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 / 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2 / 100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43" marR="40243" marT="0" marB="0"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51521" y="260649"/>
          <a:ext cx="8640960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79511" y="260648"/>
          <a:ext cx="8784977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показатель по электронным услугам среди ОУ (Школа+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реорг.садик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68360367"/>
              </p:ext>
            </p:extLst>
          </p:nvPr>
        </p:nvGraphicFramePr>
        <p:xfrm>
          <a:off x="395536" y="2060848"/>
          <a:ext cx="8568953" cy="310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2304256"/>
                <a:gridCol w="3096345"/>
              </a:tblGrid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sz="3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количество </a:t>
                      </a:r>
                      <a:r>
                        <a:rPr lang="ru-RU" sz="32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пед.работников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Сентябрь-декабрь  2015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2016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469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39,02%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37,5%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показатель по электронным услугам среди ДОУ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3376463"/>
              </p:ext>
            </p:extLst>
          </p:nvPr>
        </p:nvGraphicFramePr>
        <p:xfrm>
          <a:off x="395535" y="2060848"/>
          <a:ext cx="8568952" cy="310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1"/>
                <a:gridCol w="2592288"/>
                <a:gridCol w="3096343"/>
              </a:tblGrid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количество воспитателей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Сентябрь-декабрь  2015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2016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204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24,02%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24,02%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8689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показатель по электронным услугам среди родителей ДОУ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060848"/>
          <a:ext cx="8678769" cy="310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586"/>
                <a:gridCol w="2428260"/>
                <a:gridCol w="2892923"/>
              </a:tblGrid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r>
                        <a:rPr lang="ru-RU" sz="3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количество детей(родителей)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Сентябрь-декабрь  2015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2016 год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1269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13,9%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14,1%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принятых заявлений за период с 01.01.2015 по 31.12.2015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628800"/>
          <a:ext cx="8568952" cy="4176464"/>
        </p:xfrm>
        <a:graphic>
          <a:graphicData uri="http://schemas.openxmlformats.org/drawingml/2006/table">
            <a:tbl>
              <a:tblPr/>
              <a:tblGrid>
                <a:gridCol w="1728192"/>
                <a:gridCol w="1080120"/>
                <a:gridCol w="1296144"/>
                <a:gridCol w="1080120"/>
                <a:gridCol w="1152128"/>
                <a:gridCol w="1080120"/>
                <a:gridCol w="1152128"/>
              </a:tblGrid>
              <a:tr h="14220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Муниципальное образование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заявлений, поданных через УО(РОО)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заявлений, поданных через РПГУ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7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9181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Алексеевский муниципальный район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479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принятых заявлений за период с 01.01.2016 по 06.04.2016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1988842"/>
          <a:ext cx="8712967" cy="4032446"/>
        </p:xfrm>
        <a:graphic>
          <a:graphicData uri="http://schemas.openxmlformats.org/drawingml/2006/table">
            <a:tbl>
              <a:tblPr/>
              <a:tblGrid>
                <a:gridCol w="2016224"/>
                <a:gridCol w="1080120"/>
                <a:gridCol w="1224136"/>
                <a:gridCol w="1008112"/>
                <a:gridCol w="1278215"/>
                <a:gridCol w="1053080"/>
                <a:gridCol w="1053080"/>
              </a:tblGrid>
              <a:tr h="1373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Муниципальное образование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заявлений, поданных через УО(РОО)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заявлений, поданных через РПГУ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29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Льготные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общих основаниях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8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Алексеевский муниципальный район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3C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6" marR="54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регистрации на Портале Государственных и муниципальных услуг Республики Татарстан необходимо перейти по ссылке: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https://uslugi.tatarstan.ru/</a:t>
            </a:r>
            <a:endParaRPr lang="ru-RU" sz="2400" dirty="0"/>
          </a:p>
        </p:txBody>
      </p:sp>
      <p:pic>
        <p:nvPicPr>
          <p:cNvPr id="4" name="Содержимое 3" descr="Screensho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71612"/>
            <a:ext cx="8229600" cy="492922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2.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928670"/>
            <a:ext cx="8643998" cy="557216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Шаг 3.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714356"/>
            <a:ext cx="8715436" cy="571504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Шаг 4.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642918"/>
            <a:ext cx="8401080" cy="5929354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Шаг 5.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creenshot_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928670"/>
            <a:ext cx="8715436" cy="5500726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Оформление виртуальной карты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857232"/>
            <a:ext cx="8643998" cy="571504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Оформление виртуальной карты</a:t>
            </a:r>
            <a:endParaRPr lang="ru-RU" dirty="0"/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857232"/>
            <a:ext cx="8572560" cy="585791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Оформление виртуальной карты</a:t>
            </a:r>
            <a:endParaRPr lang="ru-RU" dirty="0"/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857232"/>
            <a:ext cx="8501122" cy="5857916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Оформление виртуальной карты</a:t>
            </a:r>
            <a:endParaRPr lang="ru-RU" dirty="0"/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857232"/>
            <a:ext cx="8001056" cy="5857916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Оформление виртуальной карты</a:t>
            </a:r>
            <a:endParaRPr lang="ru-RU" dirty="0"/>
          </a:p>
        </p:txBody>
      </p:sp>
      <p:pic>
        <p:nvPicPr>
          <p:cNvPr id="4" name="Содержимое 3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928671"/>
            <a:ext cx="8643998" cy="5378214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Шаг 6.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creenshot_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714356"/>
            <a:ext cx="8715436" cy="585791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52400" y="188385"/>
            <a:ext cx="8643938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Что такое ЕСИА?</a:t>
            </a:r>
          </a:p>
        </p:txBody>
      </p:sp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98426" y="941918"/>
            <a:ext cx="4168775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charset="0"/>
              <a:buChar char="•"/>
            </a:pPr>
            <a:r>
              <a:rPr lang="ru-RU" altLang="ru-RU" dirty="0">
                <a:solidFill>
                  <a:srgbClr val="376092"/>
                </a:solidFill>
              </a:rPr>
              <a:t>ЕСИА - «Единая система идентификации и аутентификации» в инфраструктуре предоставления государственных и муниципальных услуг в электронной форме </a:t>
            </a:r>
          </a:p>
          <a:p>
            <a:pPr marL="285750" indent="-285750" eaLnBrk="1" hangingPunct="1">
              <a:buFont typeface="Arial" charset="0"/>
              <a:buChar char="•"/>
            </a:pPr>
            <a:r>
              <a:rPr lang="ru-RU" altLang="ru-RU" dirty="0">
                <a:solidFill>
                  <a:srgbClr val="376092"/>
                </a:solidFill>
              </a:rPr>
              <a:t>Личный кабинет пользователя уникален, привязывается к СНИЛС и паспорту и дает доступ к электронным услугам</a:t>
            </a:r>
          </a:p>
          <a:p>
            <a:pPr marL="285750" indent="-285750" eaLnBrk="1" hangingPunct="1">
              <a:buFont typeface="Arial" charset="0"/>
              <a:buChar char="•"/>
            </a:pPr>
            <a:r>
              <a:rPr lang="ru-RU" altLang="ru-RU" dirty="0">
                <a:solidFill>
                  <a:srgbClr val="376092"/>
                </a:solidFill>
              </a:rPr>
              <a:t>Авторизоваться с помощью ЕСИА можно на порталах </a:t>
            </a:r>
            <a:r>
              <a:rPr lang="en-US" altLang="ru-RU" dirty="0">
                <a:solidFill>
                  <a:srgbClr val="376092"/>
                </a:solidFill>
              </a:rPr>
              <a:t>gosuslugi.ru </a:t>
            </a:r>
            <a:r>
              <a:rPr lang="ru-RU" altLang="ru-RU" dirty="0">
                <a:solidFill>
                  <a:srgbClr val="376092"/>
                </a:solidFill>
              </a:rPr>
              <a:t>и </a:t>
            </a:r>
            <a:r>
              <a:rPr lang="en-US" altLang="ru-RU" dirty="0">
                <a:solidFill>
                  <a:srgbClr val="376092"/>
                </a:solidFill>
              </a:rPr>
              <a:t>uslugi.tatarstan.ru </a:t>
            </a:r>
            <a:endParaRPr lang="ru-RU" altLang="ru-RU" dirty="0">
              <a:solidFill>
                <a:srgbClr val="376092"/>
              </a:solidFill>
            </a:endParaRPr>
          </a:p>
          <a:p>
            <a:pPr marL="285750" indent="-285750" eaLnBrk="1" hangingPunct="1">
              <a:buFont typeface="Arial" charset="0"/>
              <a:buChar char="•"/>
            </a:pPr>
            <a:r>
              <a:rPr lang="ru-RU" altLang="ru-RU" dirty="0">
                <a:solidFill>
                  <a:srgbClr val="376092"/>
                </a:solidFill>
              </a:rPr>
              <a:t>Учетные записи ЕСИА бывают:</a:t>
            </a:r>
          </a:p>
          <a:p>
            <a:pPr marL="742950" lvl="1" indent="-285750" eaLnBrk="1" hangingPunct="1">
              <a:buFont typeface="Arial" charset="0"/>
              <a:buChar char="•"/>
            </a:pPr>
            <a:r>
              <a:rPr lang="ru-RU" altLang="ru-RU" sz="1600" dirty="0">
                <a:solidFill>
                  <a:srgbClr val="376092"/>
                </a:solidFill>
              </a:rPr>
              <a:t>упрощенная</a:t>
            </a:r>
          </a:p>
          <a:p>
            <a:pPr marL="742950" lvl="1" indent="-285750" eaLnBrk="1" hangingPunct="1">
              <a:buFont typeface="Arial" charset="0"/>
              <a:buChar char="•"/>
            </a:pPr>
            <a:r>
              <a:rPr lang="ru-RU" altLang="ru-RU" sz="1600" dirty="0">
                <a:solidFill>
                  <a:srgbClr val="376092"/>
                </a:solidFill>
              </a:rPr>
              <a:t>стандартная</a:t>
            </a:r>
          </a:p>
          <a:p>
            <a:pPr marL="742950" lvl="1" indent="-285750" eaLnBrk="1" hangingPunct="1">
              <a:buFont typeface="Arial" charset="0"/>
              <a:buChar char="•"/>
            </a:pPr>
            <a:r>
              <a:rPr lang="ru-RU" altLang="ru-RU" sz="1600" dirty="0">
                <a:solidFill>
                  <a:srgbClr val="376092"/>
                </a:solidFill>
              </a:rPr>
              <a:t>проверенная</a:t>
            </a:r>
          </a:p>
        </p:txBody>
      </p:sp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0051" y="714356"/>
            <a:ext cx="4676775" cy="574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52400" y="188385"/>
            <a:ext cx="8643938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Что такое ЕСИА?</a:t>
            </a:r>
          </a:p>
        </p:txBody>
      </p:sp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28576" y="850901"/>
            <a:ext cx="4162425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spcAft>
                <a:spcPts val="600"/>
              </a:spcAft>
              <a:buFont typeface="Arial" charset="0"/>
              <a:buChar char="•"/>
            </a:pPr>
            <a:r>
              <a:rPr lang="ru-RU" altLang="ru-RU" sz="1600">
                <a:solidFill>
                  <a:srgbClr val="376092"/>
                </a:solidFill>
              </a:rPr>
              <a:t>Упрощенная запись – создается по номеру мобильного телефона и паролю на </a:t>
            </a:r>
            <a:r>
              <a:rPr lang="en-US" altLang="ru-RU" sz="1600">
                <a:solidFill>
                  <a:srgbClr val="376092"/>
                </a:solidFill>
              </a:rPr>
              <a:t>esia.gosuslugi.ru</a:t>
            </a:r>
            <a:r>
              <a:rPr lang="ru-RU" altLang="ru-RU" sz="1600">
                <a:solidFill>
                  <a:srgbClr val="376092"/>
                </a:solidFill>
              </a:rPr>
              <a:t> или по ссылке на Портале </a:t>
            </a:r>
            <a:r>
              <a:rPr lang="en-US" altLang="ru-RU" sz="1600">
                <a:solidFill>
                  <a:srgbClr val="376092"/>
                </a:solidFill>
              </a:rPr>
              <a:t>uslugi.tatarstan.ru</a:t>
            </a:r>
          </a:p>
          <a:p>
            <a:pPr marL="285750" indent="-285750" eaLnBrk="1" hangingPunct="1">
              <a:spcAft>
                <a:spcPts val="600"/>
              </a:spcAft>
              <a:buFont typeface="Arial" charset="0"/>
              <a:buChar char="•"/>
            </a:pPr>
            <a:r>
              <a:rPr lang="ru-RU" altLang="ru-RU" sz="1600">
                <a:solidFill>
                  <a:srgbClr val="376092"/>
                </a:solidFill>
              </a:rPr>
              <a:t>Стандартная запись – создается на </a:t>
            </a:r>
            <a:r>
              <a:rPr lang="en-US" altLang="ru-RU" sz="1600">
                <a:solidFill>
                  <a:srgbClr val="376092"/>
                </a:solidFill>
              </a:rPr>
              <a:t>esia.gosuslugi.ru</a:t>
            </a:r>
            <a:r>
              <a:rPr lang="ru-RU" altLang="ru-RU" sz="1600">
                <a:solidFill>
                  <a:srgbClr val="376092"/>
                </a:solidFill>
              </a:rPr>
              <a:t> или по ссылке «Войти через ЕСИА» на Портале </a:t>
            </a:r>
            <a:r>
              <a:rPr lang="en-US" altLang="ru-RU" sz="1600">
                <a:solidFill>
                  <a:srgbClr val="376092"/>
                </a:solidFill>
              </a:rPr>
              <a:t>uslugi.tatarstan.ru</a:t>
            </a:r>
            <a:r>
              <a:rPr lang="ru-RU" altLang="ru-RU" sz="1600">
                <a:solidFill>
                  <a:srgbClr val="376092"/>
                </a:solidFill>
              </a:rPr>
              <a:t> и отличается от упрощенной наличием проверенных через интернет данных паспорта, ИНН, СНИЛС гражданина</a:t>
            </a:r>
          </a:p>
          <a:p>
            <a:pPr marL="285750" indent="-285750" eaLnBrk="1" hangingPunct="1">
              <a:spcAft>
                <a:spcPts val="600"/>
              </a:spcAft>
              <a:buFont typeface="Arial" charset="0"/>
              <a:buChar char="•"/>
            </a:pPr>
            <a:r>
              <a:rPr lang="ru-RU" altLang="ru-RU" sz="1600">
                <a:solidFill>
                  <a:srgbClr val="376092"/>
                </a:solidFill>
              </a:rPr>
              <a:t>Проверенная запись – создается на </a:t>
            </a:r>
            <a:r>
              <a:rPr lang="en-US" altLang="ru-RU" sz="1600">
                <a:solidFill>
                  <a:srgbClr val="376092"/>
                </a:solidFill>
              </a:rPr>
              <a:t>esia.gosuslugi.ru</a:t>
            </a:r>
            <a:r>
              <a:rPr lang="ru-RU" altLang="ru-RU" sz="1600">
                <a:solidFill>
                  <a:srgbClr val="376092"/>
                </a:solidFill>
              </a:rPr>
              <a:t>, при этом необходимо подтвердить свою личность – заказать письмо с кодом авторизации на свой адрес</a:t>
            </a:r>
          </a:p>
        </p:txBody>
      </p:sp>
      <p:pic>
        <p:nvPicPr>
          <p:cNvPr id="1536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0051" y="886885"/>
            <a:ext cx="4676775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4"/>
          <p:cNvSpPr>
            <a:spLocks noChangeArrowheads="1"/>
          </p:cNvSpPr>
          <p:nvPr/>
        </p:nvSpPr>
        <p:spPr bwMode="auto">
          <a:xfrm>
            <a:off x="76200" y="711201"/>
            <a:ext cx="8839200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spcBef>
                <a:spcPts val="600"/>
              </a:spcBef>
              <a:buFont typeface="Arial" charset="0"/>
              <a:buChar char="•"/>
            </a:pPr>
            <a:r>
              <a:rPr lang="ru-RU" altLang="ru-RU" sz="2000" dirty="0">
                <a:solidFill>
                  <a:srgbClr val="376092"/>
                </a:solidFill>
              </a:rPr>
              <a:t>Учащемуся будет начислено 10 баллов за привязку к личного кабинета взрослого на Портале </a:t>
            </a:r>
            <a:r>
              <a:rPr lang="en-US" altLang="ru-RU" sz="2000" dirty="0">
                <a:solidFill>
                  <a:srgbClr val="376092"/>
                </a:solidFill>
              </a:rPr>
              <a:t>uslugi.tatarstan.ru </a:t>
            </a:r>
            <a:r>
              <a:rPr lang="ru-RU" altLang="ru-RU" sz="2000" dirty="0">
                <a:solidFill>
                  <a:srgbClr val="376092"/>
                </a:solidFill>
              </a:rPr>
              <a:t> к учетной записи ЕСИА не </a:t>
            </a:r>
            <a:r>
              <a:rPr lang="ru-RU" altLang="ru-RU" sz="2000" b="1" dirty="0">
                <a:solidFill>
                  <a:srgbClr val="C00000"/>
                </a:solidFill>
              </a:rPr>
              <a:t>ниже стандартного</a:t>
            </a:r>
            <a:r>
              <a:rPr lang="ru-RU" altLang="ru-RU" sz="2000" dirty="0">
                <a:solidFill>
                  <a:srgbClr val="376092"/>
                </a:solidFill>
              </a:rPr>
              <a:t> уровня.</a:t>
            </a:r>
            <a:r>
              <a:rPr lang="en-US" altLang="ru-RU" sz="2000" dirty="0">
                <a:solidFill>
                  <a:srgbClr val="376092"/>
                </a:solidFill>
              </a:rPr>
              <a:t> </a:t>
            </a:r>
            <a:r>
              <a:rPr lang="ru-RU" altLang="ru-RU" sz="2000" dirty="0">
                <a:solidFill>
                  <a:srgbClr val="376092"/>
                </a:solidFill>
              </a:rPr>
              <a:t>Баллы начисляются только один раз за первую привязку к личному кабинету на Портале за все время проведения Конкурса;</a:t>
            </a:r>
          </a:p>
          <a:p>
            <a:pPr marL="285750" indent="-285750" eaLnBrk="1" hangingPunct="1">
              <a:spcBef>
                <a:spcPts val="600"/>
              </a:spcBef>
              <a:buFont typeface="Arial" charset="0"/>
              <a:buChar char="•"/>
            </a:pPr>
            <a:r>
              <a:rPr lang="ru-RU" altLang="ru-RU" sz="2000" dirty="0">
                <a:solidFill>
                  <a:srgbClr val="376092"/>
                </a:solidFill>
              </a:rPr>
              <a:t>За привязку к личному кабинету взрослого на Портале</a:t>
            </a:r>
            <a:r>
              <a:rPr lang="en-US" altLang="ru-RU" sz="2000" dirty="0">
                <a:solidFill>
                  <a:srgbClr val="376092"/>
                </a:solidFill>
              </a:rPr>
              <a:t> uslugi.tatarstan.ru</a:t>
            </a:r>
            <a:r>
              <a:rPr lang="ru-RU" altLang="ru-RU" sz="2000" dirty="0">
                <a:solidFill>
                  <a:srgbClr val="376092"/>
                </a:solidFill>
              </a:rPr>
              <a:t> к </a:t>
            </a:r>
            <a:r>
              <a:rPr lang="ru-RU" altLang="ru-RU" sz="2000" b="1" dirty="0">
                <a:solidFill>
                  <a:srgbClr val="C00000"/>
                </a:solidFill>
              </a:rPr>
              <a:t>упрощенной учетной </a:t>
            </a:r>
            <a:r>
              <a:rPr lang="ru-RU" altLang="ru-RU" sz="2000" dirty="0">
                <a:solidFill>
                  <a:srgbClr val="376092"/>
                </a:solidFill>
              </a:rPr>
              <a:t>записи ЕСИА баллы начислены не будут;</a:t>
            </a:r>
          </a:p>
          <a:p>
            <a:pPr marL="285750" indent="-285750" eaLnBrk="1" hangingPunct="1">
              <a:spcBef>
                <a:spcPts val="600"/>
              </a:spcBef>
              <a:buFont typeface="Arial" charset="0"/>
              <a:buChar char="•"/>
            </a:pPr>
            <a:r>
              <a:rPr lang="ru-RU" altLang="ru-RU" sz="2000" dirty="0">
                <a:solidFill>
                  <a:srgbClr val="376092"/>
                </a:solidFill>
              </a:rPr>
              <a:t>Если ранее у пользователя Портала </a:t>
            </a:r>
            <a:r>
              <a:rPr lang="en-US" altLang="ru-RU" sz="2000" dirty="0">
                <a:solidFill>
                  <a:srgbClr val="376092"/>
                </a:solidFill>
              </a:rPr>
              <a:t>uslugi.tatarstan.ru </a:t>
            </a:r>
            <a:r>
              <a:rPr lang="ru-RU" altLang="ru-RU" sz="2000" dirty="0">
                <a:solidFill>
                  <a:srgbClr val="376092"/>
                </a:solidFill>
              </a:rPr>
              <a:t>была привязка к ЕСИА, то для начисления баллов необходимо войти через ЕСИА на Портал  </a:t>
            </a:r>
            <a:r>
              <a:rPr lang="en-US" altLang="ru-RU" sz="2000" dirty="0">
                <a:solidFill>
                  <a:srgbClr val="376092"/>
                </a:solidFill>
              </a:rPr>
              <a:t>uslugi.tatarstan.ru</a:t>
            </a:r>
            <a:endParaRPr lang="ru-RU" altLang="ru-RU" sz="2000" dirty="0">
              <a:solidFill>
                <a:srgbClr val="376092"/>
              </a:solidFill>
            </a:endParaRPr>
          </a:p>
          <a:p>
            <a:pPr marL="285750" indent="-285750" eaLnBrk="1" hangingPunct="1">
              <a:spcBef>
                <a:spcPts val="600"/>
              </a:spcBef>
              <a:buFont typeface="Arial" charset="0"/>
              <a:buChar char="•"/>
            </a:pPr>
            <a:r>
              <a:rPr lang="ru-RU" altLang="ru-RU" sz="2000" dirty="0">
                <a:solidFill>
                  <a:srgbClr val="376092"/>
                </a:solidFill>
              </a:rPr>
              <a:t>Если пользователь привязал свой личный кабинет на Портале к подтвержденной учетной записи ЕСИА – после чего ему было начислено 10 баллов, а затем удалил привязку и снова сделал привязку, баллы </a:t>
            </a:r>
            <a:br>
              <a:rPr lang="ru-RU" altLang="ru-RU" sz="2000" dirty="0">
                <a:solidFill>
                  <a:srgbClr val="376092"/>
                </a:solidFill>
              </a:rPr>
            </a:br>
            <a:r>
              <a:rPr lang="ru-RU" altLang="ru-RU" sz="2000" dirty="0">
                <a:solidFill>
                  <a:srgbClr val="376092"/>
                </a:solidFill>
              </a:rPr>
              <a:t>повторно начислены не будут. </a:t>
            </a:r>
          </a:p>
        </p:txBody>
      </p:sp>
      <p:sp>
        <p:nvSpPr>
          <p:cNvPr id="16387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152400" y="23285"/>
            <a:ext cx="8643938" cy="95410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Начисление баллов в Конкурсе "</a:t>
            </a:r>
            <a:r>
              <a:rPr lang="en-US" sz="2800" b="1" smtClean="0">
                <a:solidFill>
                  <a:srgbClr val="C00000"/>
                </a:solidFill>
              </a:rPr>
              <a:t>IT-</a:t>
            </a:r>
            <a:r>
              <a:rPr sz="2800" b="1" smtClean="0">
                <a:solidFill>
                  <a:srgbClr val="C00000"/>
                </a:solidFill>
              </a:rPr>
              <a:t>чемпион"</a:t>
            </a:r>
            <a:r>
              <a:rPr sz="2800" b="1" smtClean="0">
                <a:solidFill>
                  <a:srgbClr val="376092"/>
                </a:solidFill>
              </a:rPr>
              <a:t/>
            </a:r>
            <a:br>
              <a:rPr sz="2800" b="1" smtClean="0">
                <a:solidFill>
                  <a:srgbClr val="376092"/>
                </a:solidFill>
              </a:rPr>
            </a:br>
            <a:r>
              <a:rPr sz="2800" b="1" smtClean="0">
                <a:solidFill>
                  <a:srgbClr val="376092"/>
                </a:solidFill>
              </a:rPr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2"/>
          <p:cNvSpPr>
            <a:spLocks noGrp="1"/>
          </p:cNvSpPr>
          <p:nvPr>
            <p:ph idx="1"/>
          </p:nvPr>
        </p:nvSpPr>
        <p:spPr bwMode="auto">
          <a:xfrm>
            <a:off x="304800" y="1295400"/>
            <a:ext cx="8229600" cy="5588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ct val="0"/>
              </a:spcBef>
              <a:spcAft>
                <a:spcPts val="600"/>
              </a:spcAft>
            </a:pPr>
            <a:r>
              <a:rPr altLang="ru-RU" sz="2000" smtClean="0">
                <a:solidFill>
                  <a:srgbClr val="376092"/>
                </a:solidFill>
                <a:cs typeface="Arial" charset="0"/>
              </a:rPr>
              <a:t>Если личный кабинет взрослого привязан к стандартной или подтвержденной учетной записи ЕСИА, то проверка данных для начала или продолжения участия в Конкурсе производится по уровню ЕСИА;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</a:pPr>
            <a:r>
              <a:rPr altLang="ru-RU" sz="2000" smtClean="0">
                <a:solidFill>
                  <a:srgbClr val="376092"/>
                </a:solidFill>
                <a:cs typeface="Arial" charset="0"/>
              </a:rPr>
              <a:t>Если пользователь удалит привязку к подтвержденной или стандартной учетной записи ЕСИА, то данные снова будут проверяться через сервис СМЭВ (по проверке данных СНИЛС);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</a:pPr>
            <a:r>
              <a:rPr altLang="ru-RU" sz="2000" smtClean="0">
                <a:solidFill>
                  <a:srgbClr val="376092"/>
                </a:solidFill>
                <a:cs typeface="Arial" charset="0"/>
              </a:rPr>
              <a:t>Если ЛК, не привязан к учетной записи ЕСИА или привязан к </a:t>
            </a:r>
            <a:r>
              <a:rPr altLang="ru-RU" sz="2000" smtClean="0">
                <a:solidFill>
                  <a:srgbClr val="376092"/>
                </a:solidFill>
              </a:rPr>
              <a:t>непроверенной </a:t>
            </a:r>
            <a:r>
              <a:rPr altLang="ru-RU" sz="2000" smtClean="0">
                <a:solidFill>
                  <a:srgbClr val="376092"/>
                </a:solidFill>
                <a:cs typeface="Arial" charset="0"/>
              </a:rPr>
              <a:t>учетной записи ЕСИА, то проверка данных для начала или продолжения участия в Конкурсе остается прежней.</a:t>
            </a:r>
          </a:p>
        </p:txBody>
      </p:sp>
      <p:sp>
        <p:nvSpPr>
          <p:cNvPr id="17411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-381000" y="76200"/>
            <a:ext cx="9296400" cy="95410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Начало или продолжение участия в Конкурсе </a:t>
            </a:r>
            <a:br>
              <a:rPr sz="2800" b="1" smtClean="0">
                <a:solidFill>
                  <a:srgbClr val="C00000"/>
                </a:solidFill>
              </a:rPr>
            </a:br>
            <a:r>
              <a:rPr sz="2800" b="1" smtClean="0">
                <a:solidFill>
                  <a:srgbClr val="C00000"/>
                </a:solidFill>
              </a:rPr>
              <a:t>«</a:t>
            </a:r>
            <a:r>
              <a:rPr lang="en-US" sz="2800" b="1" smtClean="0">
                <a:solidFill>
                  <a:srgbClr val="C00000"/>
                </a:solidFill>
              </a:rPr>
              <a:t>IT-</a:t>
            </a:r>
            <a:r>
              <a:rPr sz="2800" b="1" smtClean="0">
                <a:solidFill>
                  <a:srgbClr val="C00000"/>
                </a:solidFill>
              </a:rPr>
              <a:t>чемпион»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4" y="1"/>
            <a:ext cx="8643937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Как привязать ЛК на Портале к учетной записи ЕСИА?</a:t>
            </a:r>
          </a:p>
        </p:txBody>
      </p:sp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152400" y="787400"/>
            <a:ext cx="28194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dirty="0">
                <a:solidFill>
                  <a:srgbClr val="376092"/>
                </a:solidFill>
              </a:rPr>
              <a:t>1. После авторизации на  Портале </a:t>
            </a:r>
            <a:r>
              <a:rPr lang="en-US" altLang="ru-RU" dirty="0">
                <a:solidFill>
                  <a:srgbClr val="376092"/>
                </a:solidFill>
              </a:rPr>
              <a:t>uslugi.tatarstan.ru</a:t>
            </a:r>
            <a:r>
              <a:rPr lang="ru-RU" altLang="ru-RU" dirty="0">
                <a:solidFill>
                  <a:srgbClr val="376092"/>
                </a:solidFill>
              </a:rPr>
              <a:t>,  необходимо войти в раздел «Личные данные» и нажать на кнопку «Войти через ЕСИА».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584200"/>
            <a:ext cx="5657850" cy="60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4" y="1"/>
            <a:ext cx="8643937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Как привязать ЛК на Портале к учетной записи ЕСИА?</a:t>
            </a:r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152401" y="800101"/>
            <a:ext cx="87296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>
                <a:solidFill>
                  <a:srgbClr val="376092"/>
                </a:solidFill>
              </a:rPr>
              <a:t>2. 1 После того как Пользователь нажимает «Вход через ЕСИА», он автоматически перенаправляется  на страницу авторизации в ЕСИА, где пользователь должен ввести ранее полученный им логин и пароль или зарегистрироваться</a:t>
            </a:r>
          </a:p>
        </p:txBody>
      </p:sp>
      <p:pic>
        <p:nvPicPr>
          <p:cNvPr id="19460" name="Рисунок 4"/>
          <p:cNvPicPr>
            <a:picLocks noChangeAspect="1" noChangeArrowheads="1"/>
          </p:cNvPicPr>
          <p:nvPr/>
        </p:nvPicPr>
        <p:blipFill>
          <a:blip r:embed="rId3"/>
          <a:srcRect b="38673"/>
          <a:stretch>
            <a:fillRect/>
          </a:stretch>
        </p:blipFill>
        <p:spPr bwMode="auto">
          <a:xfrm>
            <a:off x="1828801" y="2029884"/>
            <a:ext cx="6138863" cy="451061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4" y="1"/>
            <a:ext cx="8643937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Как привязать ЛК на Портале к учетной записи ЕСИА?</a:t>
            </a:r>
          </a:p>
        </p:txBody>
      </p:sp>
      <p:sp>
        <p:nvSpPr>
          <p:cNvPr id="20483" name="Прямоугольник 4"/>
          <p:cNvSpPr>
            <a:spLocks noChangeArrowheads="1"/>
          </p:cNvSpPr>
          <p:nvPr/>
        </p:nvSpPr>
        <p:spPr bwMode="auto">
          <a:xfrm>
            <a:off x="152400" y="685801"/>
            <a:ext cx="876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>
                <a:solidFill>
                  <a:srgbClr val="376092"/>
                </a:solidFill>
              </a:rPr>
              <a:t>2.2 Если Пользователь ещё не зарегистрирован в ЕСИА, то после перенаправления браузера с Портала услуг на Портал ЕСИА,  он может пройти процесс регистрации.</a:t>
            </a:r>
          </a:p>
        </p:txBody>
      </p:sp>
      <p:pic>
        <p:nvPicPr>
          <p:cNvPr id="20484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17701"/>
            <a:ext cx="647700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4" y="1"/>
            <a:ext cx="8643937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Как привязать ЛК на Портале к учетной записи ЕСИА?</a:t>
            </a:r>
          </a:p>
        </p:txBody>
      </p:sp>
      <p:sp>
        <p:nvSpPr>
          <p:cNvPr id="21507" name="Прямоугольник 4"/>
          <p:cNvSpPr>
            <a:spLocks noChangeArrowheads="1"/>
          </p:cNvSpPr>
          <p:nvPr/>
        </p:nvSpPr>
        <p:spPr bwMode="auto">
          <a:xfrm>
            <a:off x="152400" y="584200"/>
            <a:ext cx="8839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>
                <a:solidFill>
                  <a:srgbClr val="376092"/>
                </a:solidFill>
              </a:rPr>
              <a:t>3. После успешной авторизации в ЕСИА автоматически откроется страница Портала </a:t>
            </a:r>
            <a:r>
              <a:rPr lang="en-US" altLang="ru-RU">
                <a:solidFill>
                  <a:srgbClr val="376092"/>
                </a:solidFill>
              </a:rPr>
              <a:t>uslugi.tatarstan.ru</a:t>
            </a:r>
            <a:r>
              <a:rPr lang="ru-RU" altLang="ru-RU">
                <a:solidFill>
                  <a:srgbClr val="376092"/>
                </a:solidFill>
              </a:rPr>
              <a:t>, с которой был осуществлен вход в ЕСИА. Если из ЕСИА на Портал услуг переданы сведения о том, что единая учетная запись Пользователя  соответствует стандартной или подтвержденной учетная запись, то Пользователь после перехода на Портал услуг увидит уведомление. Для привязки пользователю необходимо подтвердить замену данных</a:t>
            </a:r>
          </a:p>
        </p:txBody>
      </p:sp>
      <p:pic>
        <p:nvPicPr>
          <p:cNvPr id="21508" name="Рисунок 5"/>
          <p:cNvPicPr>
            <a:picLocks noChangeAspect="1" noChangeArrowheads="1"/>
          </p:cNvPicPr>
          <p:nvPr/>
        </p:nvPicPr>
        <p:blipFill>
          <a:blip r:embed="rId3"/>
          <a:srcRect l="5934" t="31061" r="7320" b="6313"/>
          <a:stretch>
            <a:fillRect/>
          </a:stretch>
        </p:blipFill>
        <p:spPr bwMode="auto">
          <a:xfrm>
            <a:off x="914400" y="3062818"/>
            <a:ext cx="7315200" cy="382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5"/>
          <p:cNvSpPr txBox="1">
            <a:spLocks noGrp="1"/>
          </p:cNvSpPr>
          <p:nvPr>
            <p:ph type="title"/>
          </p:nvPr>
        </p:nvSpPr>
        <p:spPr bwMode="auto">
          <a:xfrm>
            <a:off x="214314" y="0"/>
            <a:ext cx="8643937" cy="95410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sz="2800" b="1" smtClean="0">
                <a:solidFill>
                  <a:srgbClr val="C00000"/>
                </a:solidFill>
              </a:rPr>
              <a:t>Начисление баллов за привязку к учетной записи ЕСИА?</a:t>
            </a:r>
          </a:p>
        </p:txBody>
      </p:sp>
      <p:sp>
        <p:nvSpPr>
          <p:cNvPr id="22531" name="Прямоугольник 4"/>
          <p:cNvSpPr>
            <a:spLocks noChangeArrowheads="1"/>
          </p:cNvSpPr>
          <p:nvPr/>
        </p:nvSpPr>
        <p:spPr bwMode="auto">
          <a:xfrm>
            <a:off x="152400" y="1117600"/>
            <a:ext cx="8839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>
                <a:solidFill>
                  <a:srgbClr val="376092"/>
                </a:solidFill>
              </a:rPr>
              <a:t>4. После подтверждения замены данных, в разделе «Личные данные» появится соответствующий информационный блок. </a:t>
            </a:r>
            <a:r>
              <a:rPr lang="ru-RU" altLang="ru-RU" b="1">
                <a:solidFill>
                  <a:srgbClr val="376092"/>
                </a:solidFill>
              </a:rPr>
              <a:t>После чего в течение 3 рабочих дней учащемуся, логин которого сохранен в ЛК взрослого, будет начислено 10 баллов</a:t>
            </a:r>
            <a:r>
              <a:rPr lang="ru-RU" altLang="ru-RU"/>
              <a:t>.</a:t>
            </a:r>
          </a:p>
          <a:p>
            <a:pPr eaLnBrk="1" hangingPunct="1"/>
            <a:endParaRPr lang="ru-RU" altLang="ru-RU">
              <a:solidFill>
                <a:srgbClr val="376092"/>
              </a:solidFill>
            </a:endParaRPr>
          </a:p>
        </p:txBody>
      </p:sp>
      <p:pic>
        <p:nvPicPr>
          <p:cNvPr id="22532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480733"/>
            <a:ext cx="7110413" cy="409786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Электронные услуги в сфере дошкольного образования</a:t>
            </a:r>
            <a:endParaRPr lang="ru-RU" dirty="0"/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736"/>
            <a:ext cx="8858312" cy="514353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Электронные услуги в сфере дошкольного образования</a:t>
            </a:r>
            <a:endParaRPr lang="ru-RU" dirty="0"/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285860"/>
            <a:ext cx="8358246" cy="5429288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8572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Электронные услуги в сфере дошкольного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142984"/>
            <a:ext cx="5929353" cy="5572164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8572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Электронные услуги в сфере дошкольного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357298"/>
            <a:ext cx="8286808" cy="5072098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8572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Электронные услуги в сфере дошкольного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357298"/>
            <a:ext cx="3683262" cy="5072098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8501122" cy="5929354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785794"/>
            <a:ext cx="7643866" cy="5929354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785794"/>
            <a:ext cx="7429552" cy="5929354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714356"/>
            <a:ext cx="6786609" cy="6000792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714356"/>
            <a:ext cx="6500857" cy="6000792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услуг за детский сад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00108"/>
            <a:ext cx="8715436" cy="5286412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услуг за детский сад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785794"/>
            <a:ext cx="8143932" cy="5715040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услуг за детский сад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8358245" cy="5857916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43956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услуг за детский сад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creenshot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8143931" cy="5857916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6004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483768" y="6402291"/>
            <a:ext cx="6616452" cy="38404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Отдел образования  Алексеевского муниципального района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3116</Words>
  <Application>Microsoft Office PowerPoint</Application>
  <PresentationFormat>Экран (4:3)</PresentationFormat>
  <Paragraphs>919</Paragraphs>
  <Slides>52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Слайд 1</vt:lpstr>
      <vt:lpstr>Слайд 2</vt:lpstr>
      <vt:lpstr>Слайд 3</vt:lpstr>
      <vt:lpstr>Информация об оплате услуг   на Портале государственных и муниципальных услуг Республики Татарстан uslugi.tatarstan.ru  ( ОУ)</vt:lpstr>
      <vt:lpstr>Информация об оплате услуг   на Портале государственных и муниципальных услуг Республики Татарстан uslugi.tatarstan.ru  (ДОУ)</vt:lpstr>
      <vt:lpstr>Информация об оплате услуг   на Портале государственных и муниципальных услуг Республики Татарстан uslugi.tatarstan.ru  (ДОУ)</vt:lpstr>
      <vt:lpstr>Информация об оплате услуг   на Портале государственных и муниципальных услуг Республики Татарстан uslugi.tatarstan.ru (ДОУ)</vt:lpstr>
      <vt:lpstr>Информация об оплате услуг   на Портале государственных и муниципальных услуг Республики Татарстан uslugi.tatarstan.ru (Родители)</vt:lpstr>
      <vt:lpstr>Информация об оплате услуг   на Портале государственных и муниципальных услуг Республики Татарстан uslugi.tatarstan.ru (Родители)</vt:lpstr>
      <vt:lpstr>Информация об оплате услуг   на Портале государственных и муниципальных услуг Республики Татарстан uslugi.tatarstan.ru (Родители)</vt:lpstr>
      <vt:lpstr>Слайд 11</vt:lpstr>
      <vt:lpstr>Слайд 12</vt:lpstr>
      <vt:lpstr>Средний показатель по электронным услугам среди ОУ (Школа+ реорг.садик)</vt:lpstr>
      <vt:lpstr>Средний показатель по электронным услугам среди ДОУ</vt:lpstr>
      <vt:lpstr>Средний показатель по электронным услугам среди родителей ДОУ</vt:lpstr>
      <vt:lpstr>Количество принятых заявлений за период с 01.01.2015 по 31.12.2015 </vt:lpstr>
      <vt:lpstr>Количество принятых заявлений за период с 01.01.2016 по 06.04.2016</vt:lpstr>
      <vt:lpstr>ШАГ 1. Для регистрации на Портале Государственных и муниципальных услуг Республики Татарстан необходимо перейти по ссылке:https://uslugi.tatarstan.ru/</vt:lpstr>
      <vt:lpstr>Шаг 2.</vt:lpstr>
      <vt:lpstr>Шаг 3.</vt:lpstr>
      <vt:lpstr>Шаг 4.</vt:lpstr>
      <vt:lpstr>Шаг 5.</vt:lpstr>
      <vt:lpstr>Оформление виртуальной карты</vt:lpstr>
      <vt:lpstr>Оформление виртуальной карты</vt:lpstr>
      <vt:lpstr>Оформление виртуальной карты</vt:lpstr>
      <vt:lpstr>Оформление виртуальной карты</vt:lpstr>
      <vt:lpstr>Оформление виртуальной карты</vt:lpstr>
      <vt:lpstr>Шаг 6.</vt:lpstr>
      <vt:lpstr>Что такое ЕСИА?</vt:lpstr>
      <vt:lpstr>Что такое ЕСИА?</vt:lpstr>
      <vt:lpstr>Начисление баллов в Конкурсе "IT-чемпион"  </vt:lpstr>
      <vt:lpstr>Начало или продолжение участия в Конкурсе  «IT-чемпион» </vt:lpstr>
      <vt:lpstr>Как привязать ЛК на Портале к учетной записи ЕСИА?</vt:lpstr>
      <vt:lpstr>Как привязать ЛК на Портале к учетной записи ЕСИА?</vt:lpstr>
      <vt:lpstr>Как привязать ЛК на Портале к учетной записи ЕСИА?</vt:lpstr>
      <vt:lpstr>Как привязать ЛК на Портале к учетной записи ЕСИА?</vt:lpstr>
      <vt:lpstr>Начисление баллов за привязку к учетной записи ЕСИА?</vt:lpstr>
      <vt:lpstr>Электронные услуги в сфере дошкольного образования</vt:lpstr>
      <vt:lpstr>Электронные услуги в сфере дошкольного образования</vt:lpstr>
      <vt:lpstr>Электронные услуги в сфере дошкольного образования</vt:lpstr>
      <vt:lpstr>Электронные услуги в сфере дошкольного образования</vt:lpstr>
      <vt:lpstr>Электронные услуги в сфере дошкольного образования</vt:lpstr>
      <vt:lpstr>Подача заявления</vt:lpstr>
      <vt:lpstr>Подача заявления</vt:lpstr>
      <vt:lpstr>Подача заявления</vt:lpstr>
      <vt:lpstr>Подача заявления</vt:lpstr>
      <vt:lpstr>Подача заявления</vt:lpstr>
      <vt:lpstr>Оплата услуг за детский сад</vt:lpstr>
      <vt:lpstr>Оплата услуг за детский сад</vt:lpstr>
      <vt:lpstr>Оплата услуг за детский сад</vt:lpstr>
      <vt:lpstr>Оплата услуг за детский сад</vt:lpstr>
      <vt:lpstr>Спасибо за внимание!!!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</dc:creator>
  <cp:lastModifiedBy>adm</cp:lastModifiedBy>
  <cp:revision>200</cp:revision>
  <dcterms:created xsi:type="dcterms:W3CDTF">2015-10-29T06:16:42Z</dcterms:created>
  <dcterms:modified xsi:type="dcterms:W3CDTF">2016-04-15T05:16:30Z</dcterms:modified>
</cp:coreProperties>
</file>